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605" r:id="rId3"/>
    <p:sldId id="607" r:id="rId4"/>
    <p:sldId id="610" r:id="rId5"/>
    <p:sldId id="609" r:id="rId6"/>
    <p:sldId id="611" r:id="rId7"/>
    <p:sldId id="612" r:id="rId8"/>
    <p:sldId id="613" r:id="rId9"/>
    <p:sldId id="606" r:id="rId10"/>
    <p:sldId id="614" r:id="rId11"/>
    <p:sldId id="615" r:id="rId12"/>
    <p:sldId id="618" r:id="rId13"/>
    <p:sldId id="616" r:id="rId14"/>
    <p:sldId id="620" r:id="rId15"/>
    <p:sldId id="619" r:id="rId16"/>
    <p:sldId id="617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40" r:id="rId33"/>
    <p:sldId id="642" r:id="rId34"/>
    <p:sldId id="641" r:id="rId35"/>
    <p:sldId id="643" r:id="rId36"/>
    <p:sldId id="644" r:id="rId37"/>
    <p:sldId id="645" r:id="rId38"/>
    <p:sldId id="646" r:id="rId39"/>
    <p:sldId id="636" r:id="rId40"/>
    <p:sldId id="637" r:id="rId41"/>
    <p:sldId id="638" r:id="rId42"/>
    <p:sldId id="639" r:id="rId43"/>
    <p:sldId id="654" r:id="rId44"/>
    <p:sldId id="657" r:id="rId45"/>
    <p:sldId id="658" r:id="rId46"/>
    <p:sldId id="659" r:id="rId47"/>
    <p:sldId id="647" r:id="rId48"/>
    <p:sldId id="648" r:id="rId49"/>
    <p:sldId id="649" r:id="rId50"/>
    <p:sldId id="650" r:id="rId51"/>
    <p:sldId id="651" r:id="rId52"/>
    <p:sldId id="652" r:id="rId53"/>
    <p:sldId id="653" r:id="rId54"/>
    <p:sldId id="660" r:id="rId55"/>
    <p:sldId id="661" r:id="rId56"/>
    <p:sldId id="662" r:id="rId57"/>
    <p:sldId id="663" r:id="rId58"/>
    <p:sldId id="664" r:id="rId59"/>
    <p:sldId id="665" r:id="rId60"/>
    <p:sldId id="666" r:id="rId61"/>
    <p:sldId id="667" r:id="rId62"/>
    <p:sldId id="668" r:id="rId63"/>
    <p:sldId id="669" r:id="rId64"/>
    <p:sldId id="670" r:id="rId65"/>
    <p:sldId id="671" r:id="rId66"/>
    <p:sldId id="672" r:id="rId67"/>
    <p:sldId id="673" r:id="rId68"/>
    <p:sldId id="674" r:id="rId69"/>
    <p:sldId id="675" r:id="rId70"/>
    <p:sldId id="676" r:id="rId71"/>
    <p:sldId id="677" r:id="rId72"/>
    <p:sldId id="678" r:id="rId73"/>
    <p:sldId id="679" r:id="rId74"/>
    <p:sldId id="680" r:id="rId75"/>
    <p:sldId id="681" r:id="rId76"/>
    <p:sldId id="682" r:id="rId77"/>
    <p:sldId id="683" r:id="rId78"/>
    <p:sldId id="684" r:id="rId79"/>
    <p:sldId id="685" r:id="rId80"/>
    <p:sldId id="686" r:id="rId81"/>
    <p:sldId id="687" r:id="rId82"/>
    <p:sldId id="688" r:id="rId83"/>
    <p:sldId id="689" r:id="rId84"/>
    <p:sldId id="690" r:id="rId85"/>
    <p:sldId id="691" r:id="rId86"/>
    <p:sldId id="694" r:id="rId87"/>
    <p:sldId id="695" r:id="rId88"/>
    <p:sldId id="696" r:id="rId89"/>
    <p:sldId id="697" r:id="rId90"/>
    <p:sldId id="699" r:id="rId91"/>
    <p:sldId id="700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2" r:id="rId104"/>
    <p:sldId id="713" r:id="rId105"/>
    <p:sldId id="715" r:id="rId106"/>
    <p:sldId id="714" r:id="rId107"/>
    <p:sldId id="716" r:id="rId108"/>
    <p:sldId id="717" r:id="rId109"/>
    <p:sldId id="721" r:id="rId110"/>
    <p:sldId id="719" r:id="rId111"/>
    <p:sldId id="720" r:id="rId112"/>
    <p:sldId id="722" r:id="rId113"/>
    <p:sldId id="723" r:id="rId114"/>
    <p:sldId id="724" r:id="rId115"/>
    <p:sldId id="730" r:id="rId116"/>
    <p:sldId id="731" r:id="rId117"/>
    <p:sldId id="725" r:id="rId118"/>
    <p:sldId id="726" r:id="rId119"/>
    <p:sldId id="732" r:id="rId120"/>
    <p:sldId id="727" r:id="rId121"/>
    <p:sldId id="728" r:id="rId122"/>
    <p:sldId id="729" r:id="rId123"/>
    <p:sldId id="733" r:id="rId124"/>
    <p:sldId id="734" r:id="rId125"/>
    <p:sldId id="735" r:id="rId126"/>
    <p:sldId id="736" r:id="rId127"/>
    <p:sldId id="738" r:id="rId128"/>
    <p:sldId id="739" r:id="rId129"/>
    <p:sldId id="740" r:id="rId130"/>
    <p:sldId id="741" r:id="rId131"/>
    <p:sldId id="742" r:id="rId132"/>
    <p:sldId id="743" r:id="rId133"/>
    <p:sldId id="744" r:id="rId134"/>
    <p:sldId id="745" r:id="rId135"/>
    <p:sldId id="746" r:id="rId136"/>
    <p:sldId id="747" r:id="rId137"/>
    <p:sldId id="748" r:id="rId13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2DEE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1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3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1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6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52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31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5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0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5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SOLID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120155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„E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very class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(or method)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a computer program should have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responsibility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over a single part 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of that program's functionality, which it should encapsulate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625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ADA549-A226-4F5B-87FB-BE32AA212D3A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visitor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 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way of separating an algorithm from an object structure on which it operates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have a visitor class that will do the save operations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again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problem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need different save operations for different shapes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E92D1F-BD46-4706-A428-445E7272DA56}"/>
              </a:ext>
            </a:extLst>
          </p:cNvPr>
          <p:cNvSpPr/>
          <p:nvPr/>
        </p:nvSpPr>
        <p:spPr>
          <a:xfrm>
            <a:off x="1020348" y="3723262"/>
            <a:ext cx="4456323" cy="2300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ExportVisitor </a:t>
            </a:r>
          </a:p>
          <a:p>
            <a:endParaRPr lang="hu-HU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saveRectangel(Rectange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saveCircle(Circle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saveTriangle(Triangle object);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263799A-165D-4A4B-B74D-17C738B5F250}"/>
              </a:ext>
            </a:extLst>
          </p:cNvPr>
          <p:cNvSpPr/>
          <p:nvPr/>
        </p:nvSpPr>
        <p:spPr>
          <a:xfrm>
            <a:off x="6014939" y="3832699"/>
            <a:ext cx="496111" cy="2081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4186-07A7-4BB2-A079-84782B6F2B7D}"/>
              </a:ext>
            </a:extLst>
          </p:cNvPr>
          <p:cNvSpPr txBox="1"/>
          <p:nvPr/>
        </p:nvSpPr>
        <p:spPr>
          <a:xfrm>
            <a:off x="6248018" y="2871576"/>
            <a:ext cx="51848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know that we can use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visitor pattern but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call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methods?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DOUBLE DISPATCH TECHNIQUE</a:t>
            </a:r>
            <a:b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CAN SOLVE THIS PROBLEM !!!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problem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object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 object knows exactly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save the shape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(ok we have to change the class but just once!!!)</a:t>
            </a:r>
          </a:p>
        </p:txBody>
      </p:sp>
    </p:spTree>
    <p:extLst>
      <p:ext uri="{BB962C8B-B14F-4D97-AF65-F5344CB8AC3E}">
        <p14:creationId xmlns:p14="http://schemas.microsoft.com/office/powerpoint/2010/main" val="4212809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310890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62C5-6D3C-4512-ABCE-038E8C99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2809428"/>
            <a:ext cx="8654716" cy="36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28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use inheritance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the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 given component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main problem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that it is static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INHERITANCE IS UNFORTUNATELY STATIC !!!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not change the behaviors 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run-time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second disadvantage is that in several programming laguages every class may have just a single parent class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 composition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inheritance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52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the decorator pattern we can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attach additional responsibilities 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dynamically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ecorators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provide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alternative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extending functionality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32E5-DF72-40DB-A120-BBB8698C7FFE}"/>
              </a:ext>
            </a:extLst>
          </p:cNvPr>
          <p:cNvSpPr/>
          <p:nvPr/>
        </p:nvSpPr>
        <p:spPr>
          <a:xfrm>
            <a:off x="601997" y="4123566"/>
            <a:ext cx="10988006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LineNumberInputStream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BufferedInputStream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()));</a:t>
            </a:r>
          </a:p>
        </p:txBody>
      </p:sp>
    </p:spTree>
    <p:extLst>
      <p:ext uri="{BB962C8B-B14F-4D97-AF65-F5344CB8AC3E}">
        <p14:creationId xmlns:p14="http://schemas.microsoft.com/office/powerpoint/2010/main" val="5320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5561701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facade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deal with a complicated library or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...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external libraries 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when using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APIs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framework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classes and handle all the dependencies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 is that our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may become tightly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implementation of the framework or library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8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85C65-4DDF-4000-8CA1-5314B3C3F4E9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facade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pattern 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provide a relatively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understant interface to a rather complex system”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4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0E624B-6A0D-44C7-A4A5-10343D3C5F1F}"/>
              </a:ext>
            </a:extLst>
          </p:cNvPr>
          <p:cNvSpPr/>
          <p:nvPr/>
        </p:nvSpPr>
        <p:spPr>
          <a:xfrm>
            <a:off x="2353365" y="2039221"/>
            <a:ext cx="3677055" cy="3822847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A3113-7B92-44D7-8761-CA763DD1AB1F}"/>
              </a:ext>
            </a:extLst>
          </p:cNvPr>
          <p:cNvSpPr txBox="1"/>
          <p:nvPr/>
        </p:nvSpPr>
        <p:spPr>
          <a:xfrm>
            <a:off x="2534165" y="2380983"/>
            <a:ext cx="3315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 COUPLING 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highly dependent 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another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typically happens when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have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responsibilities</a:t>
            </a:r>
          </a:p>
          <a:p>
            <a:pPr algn="ctr"/>
            <a:endParaRPr lang="en-GB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DBEC26-6C74-4B45-ABA7-721AF2E60545}"/>
              </a:ext>
            </a:extLst>
          </p:cNvPr>
          <p:cNvSpPr/>
          <p:nvPr/>
        </p:nvSpPr>
        <p:spPr>
          <a:xfrm>
            <a:off x="6475947" y="2039221"/>
            <a:ext cx="3677055" cy="38228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E0FDF-BB3E-46B9-93D6-353D08E34C33}"/>
              </a:ext>
            </a:extLst>
          </p:cNvPr>
          <p:cNvSpPr txBox="1"/>
          <p:nvPr/>
        </p:nvSpPr>
        <p:spPr>
          <a:xfrm>
            <a:off x="6678933" y="2380983"/>
            <a:ext cx="3271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COUPLING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independet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quite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powerful tools to achieve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this feature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with the help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</a:t>
            </a:r>
          </a:p>
          <a:p>
            <a:pPr algn="ctr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913864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45020E3-F0D0-461F-BDB0-6CBA9BD655F0}"/>
              </a:ext>
            </a:extLst>
          </p:cNvPr>
          <p:cNvSpPr/>
          <p:nvPr/>
        </p:nvSpPr>
        <p:spPr>
          <a:xfrm rot="5400000">
            <a:off x="4876596" y="2045844"/>
            <a:ext cx="651075" cy="153308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34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4888390" y="1649834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F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3729761" y="2290919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5400000">
            <a:off x="5928605" y="2291048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C39C-A061-4EF1-92A2-473D39752C83}"/>
              </a:ext>
            </a:extLst>
          </p:cNvPr>
          <p:cNvSpPr txBox="1"/>
          <p:nvPr/>
        </p:nvSpPr>
        <p:spPr>
          <a:xfrm>
            <a:off x="1930202" y="4246106"/>
            <a:ext cx="57235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facede pattern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a simple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complicated framework or system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functionality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this is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exactly the main advantage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ONLY PROVIDES THE FEATURES THE CLIENT NEEDS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5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facade pattern can be transformed into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there is just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facade interface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86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Flyweight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296488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flyweight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would like to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minimizes memory usage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by sharing as much data as possible with similar objects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example in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single character share the same features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font metrics etc.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create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object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every single character refers to it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579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1869311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A0E67E-3276-4530-9520-43ABEA5E0056}"/>
              </a:ext>
            </a:extLst>
          </p:cNvPr>
          <p:cNvSpPr/>
          <p:nvPr/>
        </p:nvSpPr>
        <p:spPr>
          <a:xfrm>
            <a:off x="6778905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82326D-1872-42A8-A604-6CD251B6F189}"/>
              </a:ext>
            </a:extLst>
          </p:cNvPr>
          <p:cNvSpPr/>
          <p:nvPr/>
        </p:nvSpPr>
        <p:spPr>
          <a:xfrm>
            <a:off x="9273248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1938695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432-D7BE-4D32-85DE-D5E4EA425D0A}"/>
              </a:ext>
            </a:extLst>
          </p:cNvPr>
          <p:cNvSpPr txBox="1"/>
          <p:nvPr/>
        </p:nvSpPr>
        <p:spPr>
          <a:xfrm>
            <a:off x="4339351" y="337829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6E084-C808-4CED-B3D1-09012D2B8E21}"/>
              </a:ext>
            </a:extLst>
          </p:cNvPr>
          <p:cNvSpPr txBox="1"/>
          <p:nvPr/>
        </p:nvSpPr>
        <p:spPr>
          <a:xfrm>
            <a:off x="6865586" y="337895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B037-C05C-4085-954E-269F96AFEF7A}"/>
              </a:ext>
            </a:extLst>
          </p:cNvPr>
          <p:cNvSpPr txBox="1"/>
          <p:nvPr/>
        </p:nvSpPr>
        <p:spPr>
          <a:xfrm>
            <a:off x="9342567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5459455" y="163570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5528839" y="163570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B2C7AE-6D10-43E4-B604-16144378B9EA}"/>
              </a:ext>
            </a:extLst>
          </p:cNvPr>
          <p:cNvSpPr/>
          <p:nvPr/>
        </p:nvSpPr>
        <p:spPr>
          <a:xfrm>
            <a:off x="1880885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AE214E-2B8C-4AF1-ABD9-2567EC26EEF0}"/>
              </a:ext>
            </a:extLst>
          </p:cNvPr>
          <p:cNvSpPr/>
          <p:nvPr/>
        </p:nvSpPr>
        <p:spPr>
          <a:xfrm>
            <a:off x="6807776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E700F6-826A-4EC1-8233-27019AA11BF2}"/>
              </a:ext>
            </a:extLst>
          </p:cNvPr>
          <p:cNvSpPr/>
          <p:nvPr/>
        </p:nvSpPr>
        <p:spPr>
          <a:xfrm>
            <a:off x="9273247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351BA9-26F5-47C9-AC60-DB887925619E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2309149" y="2035818"/>
            <a:ext cx="3590144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BA5A9C-3713-43C6-92BA-5FA2183C543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09805" y="2035818"/>
            <a:ext cx="118948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6779E5-32CD-425F-AE5E-A01F25A2A557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flipH="1" flipV="1">
            <a:off x="5899293" y="2035818"/>
            <a:ext cx="1336747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99C8C-F900-4B92-B1AE-A15294A112ED}"/>
              </a:ext>
            </a:extLst>
          </p:cNvPr>
          <p:cNvCxnSpPr>
            <a:cxnSpLocks/>
            <a:stCxn id="33" idx="0"/>
            <a:endCxn id="22" idx="2"/>
          </p:cNvCxnSpPr>
          <p:nvPr/>
        </p:nvCxnSpPr>
        <p:spPr>
          <a:xfrm flipH="1" flipV="1">
            <a:off x="5899293" y="2035818"/>
            <a:ext cx="380221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98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iler - Meteora Galaxy Invaders (Alien Shooter Game)">
            <a:hlinkClick r:id="" action="ppaction://media"/>
            <a:extLst>
              <a:ext uri="{FF2B5EF4-FFF2-40B4-BE49-F238E27FC236}">
                <a16:creationId xmlns:a16="http://schemas.microsoft.com/office/drawing/2014/main" id="{EBD92A51-571E-4732-8C41-C157F6AAA6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7" end="66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602" y="2344243"/>
            <a:ext cx="5657341" cy="318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5CB72-F3AA-4688-88AE-FB3D37428642}"/>
              </a:ext>
            </a:extLst>
          </p:cNvPr>
          <p:cNvSpPr txBox="1"/>
          <p:nvPr/>
        </p:nvSpPr>
        <p:spPr>
          <a:xfrm>
            <a:off x="6822255" y="1286405"/>
            <a:ext cx="48419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DEVELOPMENT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game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 large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objects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(bullets, enemy ships etc.)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DON’T WANT TO USE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DIFFERENT OBJECTS</a:t>
            </a:r>
            <a:b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DEALING WITH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SAME PARTICLE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pattern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!!!</a:t>
            </a:r>
          </a:p>
        </p:txBody>
      </p:sp>
    </p:spTree>
    <p:extLst>
      <p:ext uri="{BB962C8B-B14F-4D97-AF65-F5344CB8AC3E}">
        <p14:creationId xmlns:p14="http://schemas.microsoft.com/office/powerpoint/2010/main" val="31639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94186-F204-454E-9714-2F4B1986026F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flyweight is an object that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minimizes memory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usage by sharing as much data as possible with other similar objects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512042" y="4498759"/>
            <a:ext cx="403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unique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extrinsic state</a:t>
            </a:r>
          </a:p>
        </p:txBody>
      </p:sp>
    </p:spTree>
    <p:extLst>
      <p:ext uri="{BB962C8B-B14F-4D97-AF65-F5344CB8AC3E}">
        <p14:creationId xmlns:p14="http://schemas.microsoft.com/office/powerpoint/2010/main" val="322102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Open/Closed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6809498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608142" y="4671320"/>
            <a:ext cx="4231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FLYWEIGHT PATTERN SUGGESTS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 TO STORE THESE FEATURES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THE GIVEN OBJECT !!!</a:t>
            </a:r>
          </a:p>
        </p:txBody>
      </p:sp>
    </p:spTree>
    <p:extLst>
      <p:ext uri="{BB962C8B-B14F-4D97-AF65-F5344CB8AC3E}">
        <p14:creationId xmlns:p14="http://schemas.microsoft.com/office/powerpoint/2010/main" val="32276406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41124667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7A0D6E-8206-48F2-A26B-1C409BC5D91A}"/>
              </a:ext>
            </a:extLst>
          </p:cNvPr>
          <p:cNvSpPr/>
          <p:nvPr/>
        </p:nvSpPr>
        <p:spPr>
          <a:xfrm flipH="1" flipV="1">
            <a:off x="1585732" y="1591187"/>
            <a:ext cx="3504072" cy="2477378"/>
          </a:xfrm>
          <a:prstGeom prst="ellipse">
            <a:avLst/>
          </a:prstGeom>
          <a:noFill/>
          <a:ln w="142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1225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will happen to the extrinsic states?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store them in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structure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usually a simple one-dimensional array data structure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items will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draw()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to paint the entitites to the canvas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342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515591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adapter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incompatible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interfaces in software engineering 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frequently changing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571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9006B-64CC-42C3-9579-48CBF3ACF47D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pattern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allows objects with incompatible interfaces to collaborate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work together.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often used to make existing classes work with others without modifying their source code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6418124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194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8779358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EC1B5EFD-74A1-4E48-9114-ECC4BEC18760}"/>
              </a:ext>
            </a:extLst>
          </p:cNvPr>
          <p:cNvSpPr/>
          <p:nvPr/>
        </p:nvSpPr>
        <p:spPr>
          <a:xfrm rot="5400000">
            <a:off x="7609943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C6FA71-CBC4-4A91-8A45-822871E49FDB}"/>
              </a:ext>
            </a:extLst>
          </p:cNvPr>
          <p:cNvSpPr/>
          <p:nvPr/>
        </p:nvSpPr>
        <p:spPr>
          <a:xfrm>
            <a:off x="6418123" y="1129420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  <a:br>
              <a:rPr lang="hu-HU" sz="1600" b="1" dirty="0">
                <a:solidFill>
                  <a:srgbClr val="0070C0"/>
                </a:solidFill>
              </a:rPr>
            </a:br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P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  <a:endParaRPr lang="en-GB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MVC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94709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UNFORTUNATELY DURING SOFTWARE DEVELOPMENT THERE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WILL BE SEVERAL CHANGES AND UPDATES !!!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application should take care of the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changes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 development and the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phas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28323500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pattern was first introduced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1987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Smalltalk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used for desktop applications with user interface components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it is still popular for designing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 ...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675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C5445C-ADFB-4997-9B86-B326CF5FCAF5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abstract layer between the view and the model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(business logic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model)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5415168" y="2943758"/>
            <a:ext cx="538976" cy="2337786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979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000E74-8582-4668-835F-F0C48D4F65CC}"/>
              </a:ext>
            </a:extLst>
          </p:cNvPr>
          <p:cNvSpPr/>
          <p:nvPr/>
        </p:nvSpPr>
        <p:spPr>
          <a:xfrm>
            <a:off x="5409507" y="2626427"/>
            <a:ext cx="532660" cy="2972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b="1" dirty="0">
              <a:solidFill>
                <a:srgbClr val="0070C0"/>
              </a:solidFill>
            </a:endParaRP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4272326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858A3B2C-8C3B-4B16-AFEB-AB598B2B8AF7}"/>
              </a:ext>
            </a:extLst>
          </p:cNvPr>
          <p:cNvSpPr/>
          <p:nvPr/>
        </p:nvSpPr>
        <p:spPr>
          <a:xfrm rot="5400000">
            <a:off x="6444832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39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system is easy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decouple the model from the view –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software systems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provides a clear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logic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740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Disadvantages of the MVC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and the view are decoupled but they are not independent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frequently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we have to update the views a well</a:t>
            </a:r>
          </a:p>
          <a:p>
            <a:r>
              <a:rPr lang="hu-HU" b="1" dirty="0">
                <a:solidFill>
                  <a:srgbClr val="FF9999"/>
                </a:solidFill>
              </a:rPr>
              <a:t>BUT THE VIEW (GRAPHICAL DISPLAY) TAKES SOME TIME TO RENDER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modern web applications or smartphone applications there are an enormous number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 is more and more popular – this is the case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AngularJS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5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12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the existing code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minimized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t's assumed that the existing code is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already unit tested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already written code might affect the existing functionality in an unwanted manner.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D3AC0-ABEB-4490-B5CF-FBFCB94AC86C}"/>
              </a:ext>
            </a:extLst>
          </p:cNvPr>
          <p:cNvSpPr txBox="1"/>
          <p:nvPr/>
        </p:nvSpPr>
        <p:spPr>
          <a:xfrm>
            <a:off x="2890108" y="4811700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implementing 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classes and modules</a:t>
            </a:r>
            <a:endParaRPr lang="en-GB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1DE47-E1D4-4172-8F66-A499F6000E16}"/>
              </a:ext>
            </a:extLst>
          </p:cNvPr>
          <p:cNvSpPr txBox="1"/>
          <p:nvPr/>
        </p:nvSpPr>
        <p:spPr>
          <a:xfrm>
            <a:off x="6972678" y="4811700"/>
            <a:ext cx="228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the modules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(unit tests)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5778FE1-A764-4469-8BFF-A4B1474876F1}"/>
              </a:ext>
            </a:extLst>
          </p:cNvPr>
          <p:cNvSpPr/>
          <p:nvPr/>
        </p:nvSpPr>
        <p:spPr>
          <a:xfrm rot="16200000">
            <a:off x="5770028" y="216660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671EAA8-22B1-463B-ACE2-56E2948ACEC5}"/>
              </a:ext>
            </a:extLst>
          </p:cNvPr>
          <p:cNvSpPr/>
          <p:nvPr/>
        </p:nvSpPr>
        <p:spPr>
          <a:xfrm rot="5400000">
            <a:off x="5723139" y="394335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6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 closed principle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states that the design and writing of the code should be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way that new functionality should be added with minimum changes in the existing code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SHOULD KEEP AS MUCH EXISTING CODE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UNCHANGED AS POSSIBLE 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7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„S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oftware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entities should be open for extension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but closed for modification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7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entities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for extension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closed for modification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design every new module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such that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add a new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to change the existing modules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CLOSELY RELATED TO SINGLE RESONSIBILITY PRINCIPLE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should not extend an other class explicitly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we should define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common 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change the classes at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due 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common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3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/C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1EABF-9995-401F-95E9-CA4A041D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6" y="1600201"/>
            <a:ext cx="4721558" cy="472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9B7D5-18FF-4EC9-9356-CB994F8A5722}"/>
              </a:ext>
            </a:extLst>
          </p:cNvPr>
          <p:cNvSpPr txBox="1"/>
          <p:nvPr/>
        </p:nvSpPr>
        <p:spPr>
          <a:xfrm>
            <a:off x="6307403" y="2665456"/>
            <a:ext cx="375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PROGRESS DIALOGS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show a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progress dialog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due to some download or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of some music etc ...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want to decide at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why we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want to show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dialog</a:t>
            </a:r>
          </a:p>
        </p:txBody>
      </p:sp>
    </p:spTree>
    <p:extLst>
      <p:ext uri="{BB962C8B-B14F-4D97-AF65-F5344CB8AC3E}">
        <p14:creationId xmlns:p14="http://schemas.microsoft.com/office/powerpoint/2010/main" val="301408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776781" y="3633187"/>
            <a:ext cx="1810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desing patterns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concrete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5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acronym for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principles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to use design patterns?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of design patterns is to make software design more understandabe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maintainable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mainly promoted by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C. Martin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his book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65351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298121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USUALLY CREATE CLASS HIERARCHIES DURING </a:t>
            </a: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APPLICATION DEVELOPMENT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extend some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creating some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would be great if the new derived classed would work as well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replacing the functionality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classes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therwise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new classes can produce undesired effects when they are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in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program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8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bjects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of a superclass shall be replaceable with objects of its subclasses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without breaking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the application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20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objects of a superclass shall be replaceable with objects of its subclasses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breaking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application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requires the objects of your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subclasses to behave in the same way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as the objects of your superclass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child classes should never break the parent class type definition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SUBTYPES MUST BE SUBSTITUTABLE FOR THEIR BASE TYPES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types must be completely substitutable for their base types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7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run(Car c)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34864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run(Vehicle v)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126089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 substitution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528283" y="3429000"/>
            <a:ext cx="23256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not independent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latent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losed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Interface Segregation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2670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segregation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USE SEVERAL INTERFACES OR ABSTRACT CLASSES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ORDER TO ACHIEVE ABSTRACTION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ometimes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want to implement that interface but just for the sake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some methods defined in by that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end up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 interfaces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containing more methods than the actual class needs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hu-HU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oftware modules (classes and methods)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should not be forced to depend upon </a:t>
            </a:r>
            <a:r>
              <a:rPr lang="en-GB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interfaces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that they do not use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FA9753-7E7E-4048-BE01-6F988DC9F8AE}"/>
              </a:ext>
            </a:extLst>
          </p:cNvPr>
          <p:cNvSpPr/>
          <p:nvPr/>
        </p:nvSpPr>
        <p:spPr>
          <a:xfrm>
            <a:off x="2214978" y="2095129"/>
            <a:ext cx="7762043" cy="2441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„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Bad programmers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worry about the code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Good programmers worry about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 structures 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and their relationships.</a:t>
            </a:r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algn="ctr"/>
            <a:endParaRPr lang="hu-HU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Linus Tordvalds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7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not good if an interface has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number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methods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separate the methods accordingly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A GIVEN CLASS MAY IMPLEMENT AS MANY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AS WE WANT (!!!)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client should be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forced to depend on methods it does not use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possible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should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our interfaces in many smaller ones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 they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satisfy the exact needs of our clients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Dependency Inversion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96290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dependency inversion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USUALLY THE LOW LEVELS MODULES RELY HEAVILY ON</a:t>
            </a:r>
            <a:br>
              <a:rPr lang="hu-HU" b="1" dirty="0">
                <a:solidFill>
                  <a:srgbClr val="FF9999"/>
                </a:solidFill>
              </a:rPr>
            </a:br>
            <a:r>
              <a:rPr lang="hu-HU" b="1" dirty="0">
                <a:solidFill>
                  <a:srgbClr val="FF9999"/>
                </a:solidFill>
              </a:rPr>
              <a:t>HIGH LEVEL MODULES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(BOTTOM UP SOFTWARE DEVELOPMENT)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implementing an application usually we start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implement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that rely on these low level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93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4856088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4856088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4856088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E19B7-3F63-479F-875B-FF69CAD02047}"/>
              </a:ext>
            </a:extLst>
          </p:cNvPr>
          <p:cNvSpPr txBox="1"/>
          <p:nvPr/>
        </p:nvSpPr>
        <p:spPr>
          <a:xfrm>
            <a:off x="9768648" y="4616390"/>
            <a:ext cx="1877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the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specific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222138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4B57-5F10-49CA-A7E2-315901F5B1F2}"/>
              </a:ext>
            </a:extLst>
          </p:cNvPr>
          <p:cNvSpPr txBox="1"/>
          <p:nvPr/>
        </p:nvSpPr>
        <p:spPr>
          <a:xfrm>
            <a:off x="8762604" y="1922162"/>
            <a:ext cx="1944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47425" y="3446505"/>
            <a:ext cx="497150" cy="1029810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High-level modules should not depend on low-level modules. Both should depend on 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705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Abstractions should not depend on details. Details (concrete implementations) should depend on 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148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5468647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5468647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5468647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171535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82935" y="2675418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1CD76-2AAF-4175-B811-144F3012EADB}"/>
              </a:ext>
            </a:extLst>
          </p:cNvPr>
          <p:cNvSpPr/>
          <p:nvPr/>
        </p:nvSpPr>
        <p:spPr>
          <a:xfrm>
            <a:off x="3605812" y="3548812"/>
            <a:ext cx="5051396" cy="8788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rgbClr val="FFFF00"/>
                </a:solidFill>
              </a:rPr>
              <a:t>ABSTRACTION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6B1F64C9-3277-4DC0-8827-FB41F509583A}"/>
              </a:ext>
            </a:extLst>
          </p:cNvPr>
          <p:cNvSpPr/>
          <p:nvPr/>
        </p:nvSpPr>
        <p:spPr>
          <a:xfrm>
            <a:off x="5882935" y="4568160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2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Dog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313257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Animal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50651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(Software Architecture Design)</a:t>
            </a:r>
          </a:p>
        </p:txBody>
      </p:sp>
    </p:spTree>
    <p:extLst>
      <p:ext uri="{BB962C8B-B14F-4D97-AF65-F5344CB8AC3E}">
        <p14:creationId xmlns:p14="http://schemas.microsoft.com/office/powerpoint/2010/main" val="5227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3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 (such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high-level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design resuable software applications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pure 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without implementation or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can be applies in any programming languages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independent</a:t>
            </a:r>
          </a:p>
        </p:txBody>
      </p:sp>
    </p:spTree>
    <p:extLst>
      <p:ext uri="{BB962C8B-B14F-4D97-AF65-F5344CB8AC3E}">
        <p14:creationId xmlns:p14="http://schemas.microsoft.com/office/powerpoint/2010/main" val="3164520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low-level solutions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frequent object-oriented programming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OOP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related problems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concrete implementation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 design principle can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implemented by design patterns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tested by others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these techniques are state-of-the-art problem specific solutions </a:t>
            </a:r>
          </a:p>
        </p:txBody>
      </p:sp>
    </p:spTree>
    <p:extLst>
      <p:ext uri="{BB962C8B-B14F-4D97-AF65-F5344CB8AC3E}">
        <p14:creationId xmlns:p14="http://schemas.microsoft.com/office/powerpoint/2010/main" val="3217612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E5AB5C-CFB3-48C0-9D97-C9620A9AABBB}"/>
              </a:ext>
            </a:extLst>
          </p:cNvPr>
          <p:cNvSpPr/>
          <p:nvPr/>
        </p:nvSpPr>
        <p:spPr>
          <a:xfrm>
            <a:off x="2212020" y="3207630"/>
            <a:ext cx="2738762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PRINCIPLES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7034F1-349F-4F24-A11B-D312AA4A020D}"/>
              </a:ext>
            </a:extLst>
          </p:cNvPr>
          <p:cNvSpPr/>
          <p:nvPr/>
        </p:nvSpPr>
        <p:spPr>
          <a:xfrm>
            <a:off x="7241219" y="3207630"/>
            <a:ext cx="2738763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PATTERNS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23BF004-0F41-425E-9AA2-C2762804ECA1}"/>
              </a:ext>
            </a:extLst>
          </p:cNvPr>
          <p:cNvSpPr/>
          <p:nvPr/>
        </p:nvSpPr>
        <p:spPr>
          <a:xfrm>
            <a:off x="5440532" y="3434011"/>
            <a:ext cx="1393794" cy="470516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90556-797E-49A0-8A74-250D72F7534C}"/>
              </a:ext>
            </a:extLst>
          </p:cNvPr>
          <p:cNvSpPr txBox="1"/>
          <p:nvPr/>
        </p:nvSpPr>
        <p:spPr>
          <a:xfrm>
            <a:off x="1029748" y="4643023"/>
            <a:ext cx="346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principles)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scalable and maintainable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BBDE-F6C4-4107-8BBC-65BF5F15B37F}"/>
              </a:ext>
            </a:extLst>
          </p:cNvPr>
          <p:cNvSpPr txBox="1"/>
          <p:nvPr/>
        </p:nvSpPr>
        <p:spPr>
          <a:xfrm>
            <a:off x="8200851" y="1333680"/>
            <a:ext cx="3064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more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how to design your code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concrete implementations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design principles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66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78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dealing with how to communicate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effectively between given classes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636807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 policy pattern) enable selecting an algorithm at run-time 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define a family of algorithms, put each of them into a separate class, and make their objects 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interchangeable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3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ENCAPSULATION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encapsulation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an important concept in OOP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Consider the classes and methods that varies and 					encapsulate it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later we can change or update parts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that change frequently wihtout affecting the static parts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CODE THAT CHANGE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STATIC CODE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3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9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actual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run-time object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should not be locked into the code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the type of a variable should be abstract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abstract 		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– can be of any concrete implementation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    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dependency inversion principle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handles this problem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7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we should separate behaviors from implementations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it is easier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resue software components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like these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we can add new behavior without modifying an of the 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existing classes and modules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8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1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52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FAVOR COMPOSITION OVER INHERITANCE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E0DEB-A7CD-48D9-BDA8-2B9E801B764C}"/>
              </a:ext>
            </a:extLst>
          </p:cNvPr>
          <p:cNvSpPr/>
          <p:nvPr/>
        </p:nvSpPr>
        <p:spPr>
          <a:xfrm>
            <a:off x="3022478" y="2576065"/>
            <a:ext cx="2144326" cy="1325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INHERITANCE</a:t>
            </a:r>
            <a:endParaRPr lang="en-GB" sz="2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EDB3F4-9498-4BA1-AFDA-EDB3185CF8EF}"/>
              </a:ext>
            </a:extLst>
          </p:cNvPr>
          <p:cNvSpPr/>
          <p:nvPr/>
        </p:nvSpPr>
        <p:spPr>
          <a:xfrm>
            <a:off x="6751098" y="2576065"/>
            <a:ext cx="2144325" cy="13255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COMPOSITION</a:t>
            </a:r>
            <a:endParaRPr lang="en-GB" sz="2000" b="1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04FC06B0-2876-4B90-B907-0A734EBDD68B}"/>
              </a:ext>
            </a:extLst>
          </p:cNvPr>
          <p:cNvSpPr/>
          <p:nvPr/>
        </p:nvSpPr>
        <p:spPr>
          <a:xfrm rot="5400000">
            <a:off x="5680825" y="2813736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832C0-307C-43EE-AEA4-06D6C72143B6}"/>
              </a:ext>
            </a:extLst>
          </p:cNvPr>
          <p:cNvSpPr txBox="1"/>
          <p:nvPr/>
        </p:nvSpPr>
        <p:spPr>
          <a:xfrm>
            <a:off x="2966896" y="4198292"/>
            <a:ext cx="2255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extend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class in Java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70BF5-5EE5-44C6-86CC-3B3B71456F65}"/>
              </a:ext>
            </a:extLst>
          </p:cNvPr>
          <p:cNvSpPr txBox="1"/>
          <p:nvPr/>
        </p:nvSpPr>
        <p:spPr>
          <a:xfrm>
            <a:off x="5665233" y="4198292"/>
            <a:ext cx="4316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have several instance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encapsulated variable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gives more flexibility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YOU CAN CHANGE BEHAVIOR AT RUN-TIME</a:t>
            </a:r>
          </a:p>
        </p:txBody>
      </p:sp>
    </p:spTree>
    <p:extLst>
      <p:ext uri="{BB962C8B-B14F-4D97-AF65-F5344CB8AC3E}">
        <p14:creationId xmlns:p14="http://schemas.microsoft.com/office/powerpoint/2010/main" val="2761672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ADVANTAGES 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if-else statements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the strategy pattern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but it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test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statements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single possible branch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increases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cyclomatic complexity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software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02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776460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pattern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defines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one-to-many dependency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between given objects or entities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 that when one object changes state all of its dependents are notified and updated automatically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 the object that is being monitored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observers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listeners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are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depend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6251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CCBA5-1405-47BD-842E-D2B93345281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24181" y="3153793"/>
            <a:ext cx="2528659" cy="64445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62B99-1948-4F58-B8D0-4FFB743467C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95456" y="3633189"/>
            <a:ext cx="2657383" cy="8433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1FCDD0-6263-457D-908C-ACE8822F026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87551" y="3606554"/>
            <a:ext cx="2365288" cy="1280184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7DD912-A17F-4A6D-BF86-E76958487327}"/>
              </a:ext>
            </a:extLst>
          </p:cNvPr>
          <p:cNvSpPr/>
          <p:nvPr/>
        </p:nvSpPr>
        <p:spPr>
          <a:xfrm>
            <a:off x="2663301" y="3429000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C764-5B40-4C6B-8748-E74281E3D4A3}"/>
              </a:ext>
            </a:extLst>
          </p:cNvPr>
          <p:cNvSpPr txBox="1"/>
          <p:nvPr/>
        </p:nvSpPr>
        <p:spPr>
          <a:xfrm>
            <a:off x="1408023" y="4425073"/>
            <a:ext cx="1758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object that 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eing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(monitored)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F40A0F-7049-4346-9E83-46CCF1FBA651}"/>
              </a:ext>
            </a:extLst>
          </p:cNvPr>
          <p:cNvSpPr/>
          <p:nvPr/>
        </p:nvSpPr>
        <p:spPr>
          <a:xfrm>
            <a:off x="6252840" y="29318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F47E7E-40BF-4255-B568-DB6E1CD6F567}"/>
              </a:ext>
            </a:extLst>
          </p:cNvPr>
          <p:cNvSpPr/>
          <p:nvPr/>
        </p:nvSpPr>
        <p:spPr>
          <a:xfrm>
            <a:off x="6252839" y="3411247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0CA9A-F074-4495-9B2F-9EAD2D3008D9}"/>
              </a:ext>
            </a:extLst>
          </p:cNvPr>
          <p:cNvSpPr/>
          <p:nvPr/>
        </p:nvSpPr>
        <p:spPr>
          <a:xfrm>
            <a:off x="6252839" y="466479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F1429-5A74-4D4B-A999-572FBE22DD1C}"/>
              </a:ext>
            </a:extLst>
          </p:cNvPr>
          <p:cNvSpPr txBox="1"/>
          <p:nvPr/>
        </p:nvSpPr>
        <p:spPr>
          <a:xfrm>
            <a:off x="6973550" y="37294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B1C7F-9FA4-4949-8365-E68FBA7D4A4F}"/>
              </a:ext>
            </a:extLst>
          </p:cNvPr>
          <p:cNvSpPr txBox="1"/>
          <p:nvPr/>
        </p:nvSpPr>
        <p:spPr>
          <a:xfrm>
            <a:off x="8355850" y="1875555"/>
            <a:ext cx="2543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watching and monitoring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state changes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</a:t>
            </a: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 or listeners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systems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two objects are loosely coupled they can interact but they have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little knowledge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other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only thing the subject knows about an observer is that it implements a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certain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interface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add observers whenever we want: just have to implement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</a:t>
            </a:r>
            <a:endParaRPr lang="en-GB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3856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do not have to modify the subject to add new type of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independently reuse subjects or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change the subject or observer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independently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loosely coupled design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very good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can build flexible systems that can handle change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because the interdependency between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minimal </a:t>
            </a:r>
          </a:p>
        </p:txBody>
      </p:sp>
    </p:spTree>
    <p:extLst>
      <p:ext uri="{BB962C8B-B14F-4D97-AF65-F5344CB8AC3E}">
        <p14:creationId xmlns:p14="http://schemas.microsoft.com/office/powerpoint/2010/main" val="2473147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2BBCE-9927-425C-BE28-04597996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8" y="1626834"/>
            <a:ext cx="4721558" cy="4721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9AE47-F541-4E0C-917E-BEA22693003E}"/>
              </a:ext>
            </a:extLst>
          </p:cNvPr>
          <p:cNvSpPr txBox="1"/>
          <p:nvPr/>
        </p:nvSpPr>
        <p:spPr>
          <a:xfrm>
            <a:off x="6264325" y="2283715"/>
            <a:ext cx="45447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 IS QUITE COMMON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PROGRAMMING</a:t>
            </a:r>
          </a:p>
          <a:p>
            <a:pPr algn="ctr"/>
            <a:endParaRPr lang="hu-HU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Android OS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assign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given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 (subject)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listener is notified when the button is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clicked or selected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9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873D13-3B2D-4C00-9187-14F31375CF0C}"/>
              </a:ext>
            </a:extLst>
          </p:cNvPr>
          <p:cNvCxnSpPr/>
          <p:nvPr/>
        </p:nvCxnSpPr>
        <p:spPr>
          <a:xfrm flipV="1">
            <a:off x="1679396" y="2977776"/>
            <a:ext cx="0" cy="215831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8A5DF2-B311-4FC0-BAC2-8A4FA426E9EB}"/>
              </a:ext>
            </a:extLst>
          </p:cNvPr>
          <p:cNvCxnSpPr/>
          <p:nvPr/>
        </p:nvCxnSpPr>
        <p:spPr>
          <a:xfrm>
            <a:off x="1489926" y="4913667"/>
            <a:ext cx="40035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2974BA-8126-46FA-995D-65688213C5BD}"/>
              </a:ext>
            </a:extLst>
          </p:cNvPr>
          <p:cNvSpPr txBox="1"/>
          <p:nvPr/>
        </p:nvSpPr>
        <p:spPr>
          <a:xfrm>
            <a:off x="1364245" y="250723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2360-A864-4544-8D38-0E0D0E635B12}"/>
              </a:ext>
            </a:extLst>
          </p:cNvPr>
          <p:cNvSpPr txBox="1"/>
          <p:nvPr/>
        </p:nvSpPr>
        <p:spPr>
          <a:xfrm>
            <a:off x="5523643" y="467217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11" name="Freeform 25">
            <a:extLst>
              <a:ext uri="{FF2B5EF4-FFF2-40B4-BE49-F238E27FC236}">
                <a16:creationId xmlns:a16="http://schemas.microsoft.com/office/drawing/2014/main" id="{3FDE58FA-7469-4CB6-B5D0-08648B9C973E}"/>
              </a:ext>
            </a:extLst>
          </p:cNvPr>
          <p:cNvSpPr/>
          <p:nvPr/>
        </p:nvSpPr>
        <p:spPr>
          <a:xfrm>
            <a:off x="2109042" y="3338005"/>
            <a:ext cx="3402227" cy="1293340"/>
          </a:xfrm>
          <a:custGeom>
            <a:avLst/>
            <a:gdLst>
              <a:gd name="connsiteX0" fmla="*/ 0 w 3402227"/>
              <a:gd name="connsiteY0" fmla="*/ 1293340 h 1293340"/>
              <a:gd name="connsiteX1" fmla="*/ 321275 w 3402227"/>
              <a:gd name="connsiteY1" fmla="*/ 1145059 h 1293340"/>
              <a:gd name="connsiteX2" fmla="*/ 444843 w 3402227"/>
              <a:gd name="connsiteY2" fmla="*/ 1079156 h 1293340"/>
              <a:gd name="connsiteX3" fmla="*/ 551935 w 3402227"/>
              <a:gd name="connsiteY3" fmla="*/ 1260389 h 1293340"/>
              <a:gd name="connsiteX4" fmla="*/ 683740 w 3402227"/>
              <a:gd name="connsiteY4" fmla="*/ 1186248 h 1293340"/>
              <a:gd name="connsiteX5" fmla="*/ 840259 w 3402227"/>
              <a:gd name="connsiteY5" fmla="*/ 922638 h 1293340"/>
              <a:gd name="connsiteX6" fmla="*/ 889686 w 3402227"/>
              <a:gd name="connsiteY6" fmla="*/ 716692 h 1293340"/>
              <a:gd name="connsiteX7" fmla="*/ 947351 w 3402227"/>
              <a:gd name="connsiteY7" fmla="*/ 848497 h 1293340"/>
              <a:gd name="connsiteX8" fmla="*/ 980302 w 3402227"/>
              <a:gd name="connsiteY8" fmla="*/ 939113 h 1293340"/>
              <a:gd name="connsiteX9" fmla="*/ 1087394 w 3402227"/>
              <a:gd name="connsiteY9" fmla="*/ 897924 h 1293340"/>
              <a:gd name="connsiteX10" fmla="*/ 1120346 w 3402227"/>
              <a:gd name="connsiteY10" fmla="*/ 790832 h 1293340"/>
              <a:gd name="connsiteX11" fmla="*/ 1210962 w 3402227"/>
              <a:gd name="connsiteY11" fmla="*/ 667265 h 1293340"/>
              <a:gd name="connsiteX12" fmla="*/ 1219200 w 3402227"/>
              <a:gd name="connsiteY12" fmla="*/ 749643 h 1293340"/>
              <a:gd name="connsiteX13" fmla="*/ 1219200 w 3402227"/>
              <a:gd name="connsiteY13" fmla="*/ 749643 h 1293340"/>
              <a:gd name="connsiteX14" fmla="*/ 1293340 w 3402227"/>
              <a:gd name="connsiteY14" fmla="*/ 551935 h 1293340"/>
              <a:gd name="connsiteX15" fmla="*/ 1334529 w 3402227"/>
              <a:gd name="connsiteY15" fmla="*/ 420129 h 1293340"/>
              <a:gd name="connsiteX16" fmla="*/ 1342767 w 3402227"/>
              <a:gd name="connsiteY16" fmla="*/ 477794 h 1293340"/>
              <a:gd name="connsiteX17" fmla="*/ 1400432 w 3402227"/>
              <a:gd name="connsiteY17" fmla="*/ 560173 h 1293340"/>
              <a:gd name="connsiteX18" fmla="*/ 1515762 w 3402227"/>
              <a:gd name="connsiteY18" fmla="*/ 510746 h 1293340"/>
              <a:gd name="connsiteX19" fmla="*/ 1672281 w 3402227"/>
              <a:gd name="connsiteY19" fmla="*/ 395416 h 1293340"/>
              <a:gd name="connsiteX20" fmla="*/ 1795848 w 3402227"/>
              <a:gd name="connsiteY20" fmla="*/ 263611 h 1293340"/>
              <a:gd name="connsiteX21" fmla="*/ 1894702 w 3402227"/>
              <a:gd name="connsiteY21" fmla="*/ 428367 h 1293340"/>
              <a:gd name="connsiteX22" fmla="*/ 2133600 w 3402227"/>
              <a:gd name="connsiteY22" fmla="*/ 535459 h 1293340"/>
              <a:gd name="connsiteX23" fmla="*/ 2306594 w 3402227"/>
              <a:gd name="connsiteY23" fmla="*/ 477794 h 1293340"/>
              <a:gd name="connsiteX24" fmla="*/ 2496065 w 3402227"/>
              <a:gd name="connsiteY24" fmla="*/ 362465 h 1293340"/>
              <a:gd name="connsiteX25" fmla="*/ 2594919 w 3402227"/>
              <a:gd name="connsiteY25" fmla="*/ 172994 h 1293340"/>
              <a:gd name="connsiteX26" fmla="*/ 2800865 w 3402227"/>
              <a:gd name="connsiteY26" fmla="*/ 0 h 1293340"/>
              <a:gd name="connsiteX27" fmla="*/ 2990335 w 3402227"/>
              <a:gd name="connsiteY27" fmla="*/ 57665 h 1293340"/>
              <a:gd name="connsiteX28" fmla="*/ 3229232 w 3402227"/>
              <a:gd name="connsiteY28" fmla="*/ 82378 h 1293340"/>
              <a:gd name="connsiteX29" fmla="*/ 3402227 w 3402227"/>
              <a:gd name="connsiteY29" fmla="*/ 65902 h 12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02227" h="1293340">
                <a:moveTo>
                  <a:pt x="0" y="1293340"/>
                </a:moveTo>
                <a:lnTo>
                  <a:pt x="321275" y="1145059"/>
                </a:lnTo>
                <a:lnTo>
                  <a:pt x="444843" y="1079156"/>
                </a:lnTo>
                <a:lnTo>
                  <a:pt x="551935" y="1260389"/>
                </a:lnTo>
                <a:lnTo>
                  <a:pt x="683740" y="1186248"/>
                </a:lnTo>
                <a:lnTo>
                  <a:pt x="840259" y="922638"/>
                </a:lnTo>
                <a:lnTo>
                  <a:pt x="889686" y="716692"/>
                </a:lnTo>
                <a:lnTo>
                  <a:pt x="947351" y="848497"/>
                </a:lnTo>
                <a:lnTo>
                  <a:pt x="980302" y="939113"/>
                </a:lnTo>
                <a:lnTo>
                  <a:pt x="1087394" y="897924"/>
                </a:lnTo>
                <a:lnTo>
                  <a:pt x="1120346" y="790832"/>
                </a:lnTo>
                <a:lnTo>
                  <a:pt x="1210962" y="667265"/>
                </a:lnTo>
                <a:lnTo>
                  <a:pt x="1219200" y="749643"/>
                </a:lnTo>
                <a:lnTo>
                  <a:pt x="1219200" y="749643"/>
                </a:lnTo>
                <a:lnTo>
                  <a:pt x="1293340" y="551935"/>
                </a:lnTo>
                <a:lnTo>
                  <a:pt x="1334529" y="420129"/>
                </a:lnTo>
                <a:lnTo>
                  <a:pt x="1342767" y="477794"/>
                </a:lnTo>
                <a:lnTo>
                  <a:pt x="1400432" y="560173"/>
                </a:lnTo>
                <a:lnTo>
                  <a:pt x="1515762" y="510746"/>
                </a:lnTo>
                <a:lnTo>
                  <a:pt x="1672281" y="395416"/>
                </a:lnTo>
                <a:lnTo>
                  <a:pt x="1795848" y="263611"/>
                </a:lnTo>
                <a:lnTo>
                  <a:pt x="1894702" y="428367"/>
                </a:lnTo>
                <a:lnTo>
                  <a:pt x="2133600" y="535459"/>
                </a:lnTo>
                <a:lnTo>
                  <a:pt x="2306594" y="477794"/>
                </a:lnTo>
                <a:lnTo>
                  <a:pt x="2496065" y="362465"/>
                </a:lnTo>
                <a:lnTo>
                  <a:pt x="2594919" y="172994"/>
                </a:lnTo>
                <a:lnTo>
                  <a:pt x="2800865" y="0"/>
                </a:lnTo>
                <a:lnTo>
                  <a:pt x="2990335" y="57665"/>
                </a:lnTo>
                <a:lnTo>
                  <a:pt x="3229232" y="82378"/>
                </a:lnTo>
                <a:lnTo>
                  <a:pt x="3402227" y="65902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77643-85FE-4B90-B39F-FB3D8270F407}"/>
              </a:ext>
            </a:extLst>
          </p:cNvPr>
          <p:cNvSpPr txBox="1"/>
          <p:nvPr/>
        </p:nvSpPr>
        <p:spPr>
          <a:xfrm>
            <a:off x="6771767" y="1690688"/>
            <a:ext cx="39303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ALGORITHMIC TRADING</a:t>
            </a:r>
          </a:p>
          <a:p>
            <a:pPr algn="ctr"/>
            <a:endParaRPr lang="hu-HU" sz="2000" dirty="0"/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simulate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stock price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use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 pattern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buy or sell stocks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RSI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Strength Indicator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is a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frequnetly used value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[0, 100]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technical analysis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decide whether the stock is 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overbought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oversold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92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90854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ingleton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a creational design pattern 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lets you ensure that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class has only one instance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while providing a global access point to this instance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that a given class has just a single instance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singleton pattern provides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access point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that given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instance  </a:t>
            </a:r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0559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576A5B-4470-4069-984E-9C5AB183779B}"/>
              </a:ext>
            </a:extLst>
          </p:cNvPr>
          <p:cNvSpPr/>
          <p:nvPr/>
        </p:nvSpPr>
        <p:spPr>
          <a:xfrm>
            <a:off x="3036163" y="3526655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INSTANCE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27C497-C4EB-49DA-87A5-1288DEB15603}"/>
              </a:ext>
            </a:extLst>
          </p:cNvPr>
          <p:cNvSpPr/>
          <p:nvPr/>
        </p:nvSpPr>
        <p:spPr>
          <a:xfrm>
            <a:off x="6625702" y="302950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3299EF-1C4F-42D5-A289-3103A97468C8}"/>
              </a:ext>
            </a:extLst>
          </p:cNvPr>
          <p:cNvSpPr/>
          <p:nvPr/>
        </p:nvSpPr>
        <p:spPr>
          <a:xfrm>
            <a:off x="6625701" y="350890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664AC-500C-4E22-9A9B-6427A70EFEBC}"/>
              </a:ext>
            </a:extLst>
          </p:cNvPr>
          <p:cNvSpPr/>
          <p:nvPr/>
        </p:nvSpPr>
        <p:spPr>
          <a:xfrm>
            <a:off x="6625701" y="47624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DEA29-45F2-4084-A0F6-13788300B380}"/>
              </a:ext>
            </a:extLst>
          </p:cNvPr>
          <p:cNvSpPr txBox="1"/>
          <p:nvPr/>
        </p:nvSpPr>
        <p:spPr>
          <a:xfrm>
            <a:off x="7346412" y="38270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BE9B28-0E03-4219-B213-E2DCB979761C}"/>
              </a:ext>
            </a:extLst>
          </p:cNvPr>
          <p:cNvSpPr/>
          <p:nvPr/>
        </p:nvSpPr>
        <p:spPr>
          <a:xfrm>
            <a:off x="6625701" y="255117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DE9F82-DC52-40F7-92C7-07D068341F0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4474346" y="2773114"/>
            <a:ext cx="2151355" cy="104206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4C6A56-E1CC-41E9-9807-2D4FA2A2F17F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474346" y="3251448"/>
            <a:ext cx="2151356" cy="563732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6287D2-7111-4231-9C27-62D47AE8A16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474346" y="3730844"/>
            <a:ext cx="2151355" cy="8433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AEEE-0093-451C-A75E-75E04D2951B4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4474346" y="3815180"/>
            <a:ext cx="2151355" cy="1169213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0DA8A9-15FE-4570-A703-82A6AC679AF3}"/>
              </a:ext>
            </a:extLst>
          </p:cNvPr>
          <p:cNvSpPr txBox="1"/>
          <p:nvPr/>
        </p:nvSpPr>
        <p:spPr>
          <a:xfrm>
            <a:off x="1698477" y="4381131"/>
            <a:ext cx="183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single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C3138-44E1-4A16-830E-CF3D25207B59}"/>
              </a:ext>
            </a:extLst>
          </p:cNvPr>
          <p:cNvSpPr txBox="1"/>
          <p:nvPr/>
        </p:nvSpPr>
        <p:spPr>
          <a:xfrm>
            <a:off x="8886882" y="1225745"/>
            <a:ext cx="21563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classes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can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this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(singleton)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rgbClr val="FF9999"/>
                </a:solidFill>
              </a:rPr>
              <a:t>PROBLEM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there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processes</a:t>
            </a:r>
          </a:p>
        </p:txBody>
      </p:sp>
    </p:spTree>
    <p:extLst>
      <p:ext uri="{BB962C8B-B14F-4D97-AF65-F5344CB8AC3E}">
        <p14:creationId xmlns:p14="http://schemas.microsoft.com/office/powerpoint/2010/main" val="2754429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to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 can control access to a shared resource such as files,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databases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thread pools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(when dealing with multithreading)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extremely crucial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logging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2120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Factory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261297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factory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helps to create loosely coupled OOP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fundamental problem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keyword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whenever we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keyword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instantiate a class) we definitely violate this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tying our code to concrete classes makes the application less flexible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fragile</a:t>
            </a: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812A4-B3A0-4A64-8A8E-454AAA6646FB}"/>
              </a:ext>
            </a:extLst>
          </p:cNvPr>
          <p:cNvSpPr/>
          <p:nvPr/>
        </p:nvSpPr>
        <p:spPr>
          <a:xfrm>
            <a:off x="2349623" y="3178203"/>
            <a:ext cx="7492753" cy="11084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„We should favor abstraction (supertypes) instead of </a:t>
            </a:r>
          </a:p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implementations”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4059909" y="2938178"/>
            <a:ext cx="4072182" cy="725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128246" y="4064384"/>
            <a:ext cx="793550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working fine because we program to an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of concrete classes) but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 may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in the future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WHY THERE IS A PROBLEM WITH THE new KEYWORD 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55875"/>
            <a:ext cx="4382755" cy="7251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AnimalFactory.getDog()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397809" y="4099896"/>
            <a:ext cx="739638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 the static classes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application from the classes that change frequently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encapsulate object creation)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INSTANTIATE THE CLASSES IN A SEPARATE CLASS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FACTORY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factories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other factories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(factories of the factories)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 is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 interface is responsible for creating a factory of related objects without explicitly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specifying their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7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4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3344D8-7464-46A5-8590-CB5103F1FF5A}"/>
              </a:ext>
            </a:extLst>
          </p:cNvPr>
          <p:cNvSpPr/>
          <p:nvPr/>
        </p:nvSpPr>
        <p:spPr>
          <a:xfrm>
            <a:off x="4893076" y="1959746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C039E-B183-476B-922B-97016C48D308}"/>
              </a:ext>
            </a:extLst>
          </p:cNvPr>
          <p:cNvSpPr/>
          <p:nvPr/>
        </p:nvSpPr>
        <p:spPr>
          <a:xfrm>
            <a:off x="2487228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PetrolFactory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8BEB7D-3D38-4DB9-B32C-B9B4F3BC6D82}"/>
              </a:ext>
            </a:extLst>
          </p:cNvPr>
          <p:cNvSpPr/>
          <p:nvPr/>
        </p:nvSpPr>
        <p:spPr>
          <a:xfrm>
            <a:off x="7298924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ElectricFactory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A7C181-8110-40D4-8B8E-2D29C9CD2D7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3690152" y="2333717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792040-F4B7-4DE7-A562-B1978BAD9D26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7298924" y="2333718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EC26EA-E41D-40E7-991E-036BAD0B489F}"/>
              </a:ext>
            </a:extLst>
          </p:cNvPr>
          <p:cNvSpPr/>
          <p:nvPr/>
        </p:nvSpPr>
        <p:spPr>
          <a:xfrm>
            <a:off x="6568736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8410C-073F-4971-B41B-BA6A979C28C6}"/>
              </a:ext>
            </a:extLst>
          </p:cNvPr>
          <p:cNvSpPr/>
          <p:nvPr/>
        </p:nvSpPr>
        <p:spPr>
          <a:xfrm>
            <a:off x="8974583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2FDC3C-E2FF-42BC-8502-865E7B83F01B}"/>
              </a:ext>
            </a:extLst>
          </p:cNvPr>
          <p:cNvSpPr/>
          <p:nvPr/>
        </p:nvSpPr>
        <p:spPr>
          <a:xfrm>
            <a:off x="1757040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AE6CAF-9B29-42E0-A83A-B2775A511AA3}"/>
              </a:ext>
            </a:extLst>
          </p:cNvPr>
          <p:cNvSpPr/>
          <p:nvPr/>
        </p:nvSpPr>
        <p:spPr>
          <a:xfrm>
            <a:off x="4162888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7FFB96-DC8B-4C9F-A255-0FFDAE61FC8C}"/>
              </a:ext>
            </a:extLst>
          </p:cNvPr>
          <p:cNvCxnSpPr>
            <a:cxnSpLocks/>
          </p:cNvCxnSpPr>
          <p:nvPr/>
        </p:nvCxnSpPr>
        <p:spPr>
          <a:xfrm rot="5400000">
            <a:off x="2704698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7187B8E-EEC7-4DEB-975C-D39E358DF4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7622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8F21EFE-5D05-46FD-845C-1DDD22289877}"/>
              </a:ext>
            </a:extLst>
          </p:cNvPr>
          <p:cNvCxnSpPr>
            <a:cxnSpLocks/>
          </p:cNvCxnSpPr>
          <p:nvPr/>
        </p:nvCxnSpPr>
        <p:spPr>
          <a:xfrm rot="5400000">
            <a:off x="7526751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54F3C3-287C-4C41-996E-B7662AA4A2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29675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688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548812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uilder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pattern is maybe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 desing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behind builder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1AE54-9B17-4810-8FE1-BFFB2A8E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3" y="2790534"/>
            <a:ext cx="5669871" cy="370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CDDC0-3AC2-416A-9882-0805DE69846F}"/>
              </a:ext>
            </a:extLst>
          </p:cNvPr>
          <p:cNvSpPr txBox="1"/>
          <p:nvPr/>
        </p:nvSpPr>
        <p:spPr>
          <a:xfrm>
            <a:off x="7271015" y="2707223"/>
            <a:ext cx="40827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LARGE NUMBER OF 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VARIABLES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amount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parameters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constructor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there may be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variables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given class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EASY TO CONFUSE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404564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1461571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3737057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4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builder pattern satisfies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immutable property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we create the object itself at the last step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6DEBCF-03F6-472A-B06E-F17DF6EBB1CB}"/>
              </a:ext>
            </a:extLst>
          </p:cNvPr>
          <p:cNvSpPr/>
          <p:nvPr/>
        </p:nvSpPr>
        <p:spPr>
          <a:xfrm>
            <a:off x="1981569" y="2983915"/>
            <a:ext cx="8460419" cy="834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 p = new Person.Builder().setAge(12).setName(„Kevin”).build(); </a:t>
            </a:r>
          </a:p>
          <a:p>
            <a:pPr algn="ctr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9C6F-0933-49EC-823D-88D17B1C3F83}"/>
              </a:ext>
            </a:extLst>
          </p:cNvPr>
          <p:cNvSpPr txBox="1"/>
          <p:nvPr/>
        </p:nvSpPr>
        <p:spPr>
          <a:xfrm>
            <a:off x="2062122" y="4117652"/>
            <a:ext cx="82993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not be any problem because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concurrent updates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when dealing with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threads or processes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CONSTRUCT THE OBJECT AS THE LAST STEP OF THE PROCESS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BUILDER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18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10908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prototype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be able to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copy existing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depending on those given classes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consider all the variables of the given object and copy the value one by one ...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THERE MAY BE PRIVATE VARIABLES AND THERE</a:t>
            </a:r>
          </a:p>
          <a:p>
            <a:pPr marL="0" indent="0" algn="ctr">
              <a:buNone/>
            </a:pPr>
            <a:r>
              <a:rPr lang="hu-HU" b="1" i="0" dirty="0">
                <a:solidFill>
                  <a:srgbClr val="FF9999"/>
                </a:solidFill>
                <a:effectLst/>
              </a:rPr>
              <a:t>MAY BE ABSTRACT LAYERS AS WELL</a:t>
            </a:r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949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we program to an interface or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supertype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it is a good object-oriented design principle</a:t>
            </a:r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82508"/>
            <a:ext cx="4382755" cy="7251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3280355" y="4153045"/>
            <a:ext cx="56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(when we have the interface)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the methods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variabes that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defined in the interface</a:t>
            </a:r>
          </a:p>
          <a:p>
            <a:pPr algn="ctr"/>
            <a:endParaRPr lang="hu-HU" sz="2000" i="1" dirty="0">
              <a:solidFill>
                <a:srgbClr val="FF9999"/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THE DRAWBACK OF ABSTRACTION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solution is that 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object creation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to the object itself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OPERATION IS CALLED CLONING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 method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creates a new instance with all the field values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that supports the cloning operation is called a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prototype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have to implement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Cloneable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interface and define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clone()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EC057-D02A-40E1-A62B-58B3EEA4BEC1}"/>
              </a:ext>
            </a:extLst>
          </p:cNvPr>
          <p:cNvSpPr txBox="1"/>
          <p:nvPr/>
        </p:nvSpPr>
        <p:spPr>
          <a:xfrm>
            <a:off x="838199" y="4386371"/>
            <a:ext cx="39277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dependency inversion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2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prototype pattern</a:t>
            </a:r>
          </a:p>
          <a:p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especially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dealing with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complex objects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do not want to bother with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configuration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issues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767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4070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6844686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6844686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6844686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078333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68553-8BF4-4CE8-88D4-B1DDAF5FAD87}"/>
              </a:ext>
            </a:extLst>
          </p:cNvPr>
          <p:cNvCxnSpPr>
            <a:cxnSpLocks/>
          </p:cNvCxnSpPr>
          <p:nvPr/>
        </p:nvCxnSpPr>
        <p:spPr>
          <a:xfrm flipH="1">
            <a:off x="5416119" y="3835153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35C5E-373E-4F73-828F-01DCF4C772D6}"/>
              </a:ext>
            </a:extLst>
          </p:cNvPr>
          <p:cNvCxnSpPr>
            <a:cxnSpLocks/>
          </p:cNvCxnSpPr>
          <p:nvPr/>
        </p:nvCxnSpPr>
        <p:spPr>
          <a:xfrm flipH="1">
            <a:off x="5416119" y="4688889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1757B-FC10-4005-8C43-FAC2C24ED135}"/>
              </a:ext>
            </a:extLst>
          </p:cNvPr>
          <p:cNvCxnSpPr>
            <a:cxnSpLocks/>
          </p:cNvCxnSpPr>
          <p:nvPr/>
        </p:nvCxnSpPr>
        <p:spPr>
          <a:xfrm flipH="1">
            <a:off x="5416119" y="5489360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07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7892251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7892251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7892251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2021889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468ED-2E14-48DB-B646-B458332EF5E5}"/>
              </a:ext>
            </a:extLst>
          </p:cNvPr>
          <p:cNvSpPr/>
          <p:nvPr/>
        </p:nvSpPr>
        <p:spPr>
          <a:xfrm>
            <a:off x="5783505" y="3562166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189DD-DC0B-4244-A4BD-D5591F2B17D5}"/>
              </a:ext>
            </a:extLst>
          </p:cNvPr>
          <p:cNvCxnSpPr>
            <a:cxnSpLocks/>
          </p:cNvCxnSpPr>
          <p:nvPr/>
        </p:nvCxnSpPr>
        <p:spPr>
          <a:xfrm flipH="1">
            <a:off x="649807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2E2C6-5393-414A-A83F-FC9A9894166B}"/>
              </a:ext>
            </a:extLst>
          </p:cNvPr>
          <p:cNvCxnSpPr>
            <a:cxnSpLocks/>
          </p:cNvCxnSpPr>
          <p:nvPr/>
        </p:nvCxnSpPr>
        <p:spPr>
          <a:xfrm flipH="1">
            <a:off x="449093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84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the abstract layer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user interface components know nothing about the underlying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logic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the model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can change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sender’s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run-time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785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 method invocations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encapsulating requests as objects basically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method invoking the computations knows nothing about about the implementation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LOOSELY COUPLED SOFTWARE DESIGN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usually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components of the command pattern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1222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</p:spTree>
    <p:extLst>
      <p:ext uri="{BB962C8B-B14F-4D97-AF65-F5344CB8AC3E}">
        <p14:creationId xmlns:p14="http://schemas.microsoft.com/office/powerpoint/2010/main" val="17995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AC12CB-8B79-4354-A6A9-06E3B61C5BA7}"/>
              </a:ext>
            </a:extLst>
          </p:cNvPr>
          <p:cNvSpPr/>
          <p:nvPr/>
        </p:nvSpPr>
        <p:spPr>
          <a:xfrm>
            <a:off x="838200" y="5435183"/>
            <a:ext cx="10515599" cy="11336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client decides which commands to execute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execute a command it passes the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object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invoker object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single software entity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should have only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reason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given class (or method) does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operations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it is advisable to separate into distinct classes (or methods)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easily with the help of interfaces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WHY SOLID PRINCIPLES ARE USUALLY COMBINED !!!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reasons to change a given class then it is a sign of violating the 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class or method handle just a single responsibility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3769435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decouple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invoke the operations and the classes that will execute these operation</a:t>
            </a:r>
          </a:p>
          <a:p>
            <a:pPr algn="ctr"/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LOOSELY COPULED DESIGN + SINGLE RESPONSIBILITY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66778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add further commands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modifying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code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OPEN/CLOSED PRINCIPLE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9412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 not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commands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immediately – we can store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commands in a data structure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IMPLEMENT UNDO / REDO OPERATIONS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151459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58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A503A4-EFDA-492C-82F7-A72DC75B4841}"/>
              </a:ext>
            </a:extLst>
          </p:cNvPr>
          <p:cNvSpPr/>
          <p:nvPr/>
        </p:nvSpPr>
        <p:spPr>
          <a:xfrm>
            <a:off x="3710064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06555-3A82-40B6-8924-FCA1B91DDE23}"/>
              </a:ext>
            </a:extLst>
          </p:cNvPr>
          <p:cNvSpPr/>
          <p:nvPr/>
        </p:nvSpPr>
        <p:spPr>
          <a:xfrm>
            <a:off x="6581928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66A8E6-6CEA-4978-AB70-87B0AF5E4C09}"/>
              </a:ext>
            </a:extLst>
          </p:cNvPr>
          <p:cNvSpPr/>
          <p:nvPr/>
        </p:nvSpPr>
        <p:spPr>
          <a:xfrm>
            <a:off x="2896019" y="2031316"/>
            <a:ext cx="2144326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C57EF-DF27-4FC1-BFC2-0DFF5FBA0412}"/>
              </a:ext>
            </a:extLst>
          </p:cNvPr>
          <p:cNvSpPr/>
          <p:nvPr/>
        </p:nvSpPr>
        <p:spPr>
          <a:xfrm>
            <a:off x="6624639" y="2031316"/>
            <a:ext cx="2144325" cy="13255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1912F13-127E-4795-955D-8102A4C17254}"/>
              </a:ext>
            </a:extLst>
          </p:cNvPr>
          <p:cNvSpPr/>
          <p:nvPr/>
        </p:nvSpPr>
        <p:spPr>
          <a:xfrm rot="5400000">
            <a:off x="5554366" y="2268987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BE6B8-9C31-4DA3-B9F3-11E0B5185F32}"/>
              </a:ext>
            </a:extLst>
          </p:cNvPr>
          <p:cNvSpPr txBox="1"/>
          <p:nvPr/>
        </p:nvSpPr>
        <p:spPr>
          <a:xfrm>
            <a:off x="2653241" y="3653543"/>
            <a:ext cx="2629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 is based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usually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operates on class level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8C089-9760-41BE-9087-9955D6621C55}"/>
              </a:ext>
            </a:extLst>
          </p:cNvPr>
          <p:cNvSpPr txBox="1"/>
          <p:nvPr/>
        </p:nvSpPr>
        <p:spPr>
          <a:xfrm>
            <a:off x="5203813" y="3653543"/>
            <a:ext cx="49859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is based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it operates 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change behavior at run-time)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USUALLY STRATEGY PATTERN IS MORE FLEXIBLE !!!</a:t>
            </a:r>
          </a:p>
        </p:txBody>
      </p:sp>
    </p:spTree>
    <p:extLst>
      <p:ext uri="{BB962C8B-B14F-4D97-AF65-F5344CB8AC3E}">
        <p14:creationId xmlns:p14="http://schemas.microsoft.com/office/powerpoint/2010/main" val="9115622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296829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visitor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do some specific operation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(saving the data) on different entities ...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0F2DFB-15A0-4AE4-8707-C22DC733B7E4}"/>
              </a:ext>
            </a:extLst>
          </p:cNvPr>
          <p:cNvSpPr/>
          <p:nvPr/>
        </p:nvSpPr>
        <p:spPr>
          <a:xfrm>
            <a:off x="1720176" y="3747057"/>
            <a:ext cx="2431915" cy="24319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4C6ED6B-1BA0-4032-A039-7BFD07288857}"/>
              </a:ext>
            </a:extLst>
          </p:cNvPr>
          <p:cNvSpPr/>
          <p:nvPr/>
        </p:nvSpPr>
        <p:spPr>
          <a:xfrm>
            <a:off x="2877767" y="4452582"/>
            <a:ext cx="3218233" cy="13255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6C12-CE5D-490E-AFB1-0BA779860982}"/>
              </a:ext>
            </a:extLst>
          </p:cNvPr>
          <p:cNvSpPr/>
          <p:nvPr/>
        </p:nvSpPr>
        <p:spPr>
          <a:xfrm>
            <a:off x="3286329" y="3786661"/>
            <a:ext cx="2023353" cy="1176353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54A3A-6DFF-478F-9DCD-D04B35C66DB2}"/>
              </a:ext>
            </a:extLst>
          </p:cNvPr>
          <p:cNvSpPr txBox="1"/>
          <p:nvPr/>
        </p:nvSpPr>
        <p:spPr>
          <a:xfrm>
            <a:off x="6833680" y="3238787"/>
            <a:ext cx="46591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Photoshop or Ilustrator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i="1" dirty="0"/>
              <a:t>we may have several </a:t>
            </a:r>
          </a:p>
          <a:p>
            <a:pPr algn="ctr"/>
            <a:r>
              <a:rPr lang="hu-HU" sz="2000" b="1" i="1" dirty="0"/>
              <a:t>geometric shapes</a:t>
            </a:r>
            <a:r>
              <a:rPr lang="hu-HU" sz="2000" i="1" dirty="0"/>
              <a:t> on the</a:t>
            </a:r>
          </a:p>
          <a:p>
            <a:pPr algn="ctr"/>
            <a:r>
              <a:rPr lang="hu-HU" sz="2000" i="1" dirty="0"/>
              <a:t>canvas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WHAT IF WE WANT TO SAVE ALL OF THESE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GEOMETRIC SHAPES INTO A FILE?</a:t>
            </a:r>
            <a:endParaRPr lang="en-GB" sz="20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27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the shapes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one by one and save them accordingly ...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3200" b="1" dirty="0">
                <a:solidFill>
                  <a:srgbClr val="FF9999"/>
                </a:solidFill>
              </a:rPr>
              <a:t>BUT IT IS NOT A FLEXIBLE SOLUTION</a:t>
            </a:r>
            <a:endParaRPr lang="hu-HU" b="1" dirty="0">
              <a:solidFill>
                <a:srgbClr val="FF9999"/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shapes have nothing to do with how to save them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may 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/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way we save the shapes? We have to change the code we have already implemented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9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19689</TotalTime>
  <Words>5344</Words>
  <Application>Microsoft Office PowerPoint</Application>
  <PresentationFormat>Widescreen</PresentationFormat>
  <Paragraphs>1030</Paragraphs>
  <Slides>137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Arial</vt:lpstr>
      <vt:lpstr>Calibri</vt:lpstr>
      <vt:lpstr>Calibri Light</vt:lpstr>
      <vt:lpstr>Office Theme</vt:lpstr>
      <vt:lpstr>SOLID (SOLID PRINCIPLES)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S - Single Responsibility Principle</vt:lpstr>
      <vt:lpstr>S - Single Responsibility Principle</vt:lpstr>
      <vt:lpstr>S - Single Responsibility Principle</vt:lpstr>
      <vt:lpstr>Open/Closed Principle (SOLID PRINCIPLES)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Liskov Substitution Principle (SOLID PRINCIPLES)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Interface Segregation Principle (SOLID PRINCIPLES)</vt:lpstr>
      <vt:lpstr>I – Interface Segregation Principle</vt:lpstr>
      <vt:lpstr>I – Interface Segregation Principle</vt:lpstr>
      <vt:lpstr>I – Interface Segregation Principle</vt:lpstr>
      <vt:lpstr>Dependency Inversion Principle (SOLID PRINCIPLES)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Design Patterns (Software Architecture Design)</vt:lpstr>
      <vt:lpstr>Design Principles</vt:lpstr>
      <vt:lpstr>Design Patterns</vt:lpstr>
      <vt:lpstr>Design Patterns</vt:lpstr>
      <vt:lpstr>Design Patterns</vt:lpstr>
      <vt:lpstr>Design Patterns</vt:lpstr>
      <vt:lpstr>Design Patterns</vt:lpstr>
      <vt:lpstr>Design Patterns</vt:lpstr>
      <vt:lpstr>Strategy Pattern (Design Patterns)</vt:lpstr>
      <vt:lpstr>Strategy Pattern</vt:lpstr>
      <vt:lpstr>Strategy Pattern</vt:lpstr>
      <vt:lpstr>Strategy Pattern</vt:lpstr>
      <vt:lpstr>Strategy Pattern</vt:lpstr>
      <vt:lpstr>Strategy Pattern</vt:lpstr>
      <vt:lpstr>Strategy Pattern</vt:lpstr>
      <vt:lpstr>Observer Pattern (Design Patterns)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Singleton Pattern (Design Patterns)</vt:lpstr>
      <vt:lpstr>Singleton Pattern</vt:lpstr>
      <vt:lpstr>Singleton Pattern</vt:lpstr>
      <vt:lpstr>Singleton Pattern</vt:lpstr>
      <vt:lpstr>Factory Pattern (Design Patterns)</vt:lpstr>
      <vt:lpstr>Factory Pattern</vt:lpstr>
      <vt:lpstr>Factory Pattern</vt:lpstr>
      <vt:lpstr>Factory Pattern</vt:lpstr>
      <vt:lpstr>Abstract Factory Pattern</vt:lpstr>
      <vt:lpstr>Abstract Factory Pattern</vt:lpstr>
      <vt:lpstr>Builder Pattern (Design Patterns)</vt:lpstr>
      <vt:lpstr>Builder Pattern</vt:lpstr>
      <vt:lpstr>Builder Pattern</vt:lpstr>
      <vt:lpstr>Builder Pattern</vt:lpstr>
      <vt:lpstr>Builder Pattern</vt:lpstr>
      <vt:lpstr>Prototype Pattern (Design Patterns)</vt:lpstr>
      <vt:lpstr>Prototype Pattern</vt:lpstr>
      <vt:lpstr>Prototype Pattern</vt:lpstr>
      <vt:lpstr>Prototype Pattern</vt:lpstr>
      <vt:lpstr>Prototype Pattern</vt:lpstr>
      <vt:lpstr>Command Pattern (Design Patterns)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Advantages of Command Pattern</vt:lpstr>
      <vt:lpstr>Advantages of Command Pattern</vt:lpstr>
      <vt:lpstr>Advantages of Command Pattern</vt:lpstr>
      <vt:lpstr>Template Pattern (Design Patterns)</vt:lpstr>
      <vt:lpstr>Template Pattern</vt:lpstr>
      <vt:lpstr>Template Pattern</vt:lpstr>
      <vt:lpstr>Template Pattern</vt:lpstr>
      <vt:lpstr>Visitor Pattern (Design Patterns)</vt:lpstr>
      <vt:lpstr>Visitor Pattern</vt:lpstr>
      <vt:lpstr>Visitor Pattern</vt:lpstr>
      <vt:lpstr>Visitor Pattern</vt:lpstr>
      <vt:lpstr>Visitor Pattern</vt:lpstr>
      <vt:lpstr>Decorator Pattern (Design Patterns)</vt:lpstr>
      <vt:lpstr>Decorator Pattern</vt:lpstr>
      <vt:lpstr>Decorator Pattern</vt:lpstr>
      <vt:lpstr>Decorator Pattern</vt:lpstr>
      <vt:lpstr>Decorator Pattern</vt:lpstr>
      <vt:lpstr>Façade Pattern (Design Patterns)</vt:lpstr>
      <vt:lpstr>Façade Pattern</vt:lpstr>
      <vt:lpstr>Façade Pattern</vt:lpstr>
      <vt:lpstr>Façade Pattern</vt:lpstr>
      <vt:lpstr>Façade Pattern</vt:lpstr>
      <vt:lpstr>Façade Pattern</vt:lpstr>
      <vt:lpstr>Flyweight Pattern (Design Patterns)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Adapter Pattern (Design Patterns)</vt:lpstr>
      <vt:lpstr>Adapter Pattern</vt:lpstr>
      <vt:lpstr>Adapter Pattern</vt:lpstr>
      <vt:lpstr>Adapter Pattern</vt:lpstr>
      <vt:lpstr>Adapter Pattern</vt:lpstr>
      <vt:lpstr>MVC Pattern (Design Patterns)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Disadvantages of the MVC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BALÁZS</cp:lastModifiedBy>
  <cp:revision>279</cp:revision>
  <dcterms:created xsi:type="dcterms:W3CDTF">2019-01-16T12:03:26Z</dcterms:created>
  <dcterms:modified xsi:type="dcterms:W3CDTF">2021-03-05T12:43:32Z</dcterms:modified>
</cp:coreProperties>
</file>